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891516" y="-1"/>
            <a:ext cx="5250103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669" y="1828800"/>
            <a:ext cx="3073631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669" y="5181600"/>
            <a:ext cx="3073631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886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86650" y="0"/>
            <a:ext cx="165735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457201"/>
            <a:ext cx="1543051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6800850" cy="5943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834" y="228600"/>
            <a:ext cx="874395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28800"/>
            <a:ext cx="58293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5181600"/>
            <a:ext cx="58293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825625"/>
            <a:ext cx="360045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5625"/>
            <a:ext cx="360045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828799"/>
            <a:ext cx="360045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" y="2590800"/>
            <a:ext cx="360045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28799"/>
            <a:ext cx="360045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90800"/>
            <a:ext cx="360045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56609" y="0"/>
            <a:ext cx="388501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5441751" y="228600"/>
            <a:ext cx="3514725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525" y="3200400"/>
            <a:ext cx="2949178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44577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4525" y="5029200"/>
            <a:ext cx="2949178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56609" y="0"/>
            <a:ext cx="388501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5441751" y="228600"/>
            <a:ext cx="3514725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430" y="3200400"/>
            <a:ext cx="2949178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5256608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6430" y="5029200"/>
            <a:ext cx="2949178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/>
          <p:cNvSpPr/>
          <p:nvPr/>
        </p:nvSpPr>
        <p:spPr>
          <a:xfrm>
            <a:off x="1" y="1"/>
            <a:ext cx="9141618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99221"/>
            <a:ext cx="754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799"/>
            <a:ext cx="6858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81761"/>
            <a:ext cx="8001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D9335A8-8CBF-48CA-8B1A-B303F65E8C7C}" type="datetimeFigureOut">
              <a:rPr lang="en-GB" smtClean="0"/>
              <a:t>20/08/2013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481761"/>
            <a:ext cx="588645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481761"/>
            <a:ext cx="62865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9F092A8-328E-4F7A-9B46-EE61A1D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eartstart_ayrshire@hot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9" y="1828800"/>
            <a:ext cx="3219772" cy="3177380"/>
          </a:xfrm>
        </p:spPr>
        <p:txBody>
          <a:bodyPr/>
          <a:lstStyle/>
          <a:p>
            <a:r>
              <a:rPr lang="en-GB" dirty="0" smtClean="0"/>
              <a:t>BHF Heartstart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Setting it up at Garnock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Minimal Instructor Training Course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7624" y="1700808"/>
          <a:ext cx="6858001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693"/>
                <a:gridCol w="1800201"/>
                <a:gridCol w="960107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Content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 marL="76200" marR="762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Pactical</a:t>
                      </a:r>
                      <a:r>
                        <a:rPr lang="en-GB" dirty="0" smtClean="0"/>
                        <a:t> Skills</a:t>
                      </a:r>
                      <a:r>
                        <a:rPr lang="en-GB" baseline="0" dirty="0" smtClean="0"/>
                        <a:t> (The </a:t>
                      </a:r>
                      <a:r>
                        <a:rPr lang="en-GB" baseline="0" dirty="0" err="1" smtClean="0"/>
                        <a:t>heartstart</a:t>
                      </a:r>
                      <a:r>
                        <a:rPr lang="en-GB" baseline="0" dirty="0" smtClean="0"/>
                        <a:t> Course)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hours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Where possible,</a:t>
                      </a:r>
                      <a:r>
                        <a:rPr lang="en-GB" baseline="0" dirty="0" smtClean="0"/>
                        <a:t> instructors should attend a Heartstart course before they start the instructor training course.</a:t>
                      </a:r>
                      <a:endParaRPr lang="en-GB" dirty="0"/>
                    </a:p>
                  </a:txBody>
                  <a:tcPr marL="76200" marR="762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Background Knowledge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hours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oretical information about coronary heart disease and ELS.</a:t>
                      </a:r>
                      <a:endParaRPr lang="en-GB" dirty="0"/>
                    </a:p>
                  </a:txBody>
                  <a:tcPr marL="76200" marR="762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Teaching ELS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½ hours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provide</a:t>
                      </a:r>
                      <a:r>
                        <a:rPr lang="en-GB" baseline="0" dirty="0" smtClean="0"/>
                        <a:t> teacher/potential instructors with knowledge, skills and aptitude to teach ELS effectively.</a:t>
                      </a:r>
                      <a:endParaRPr lang="en-GB" dirty="0"/>
                    </a:p>
                  </a:txBody>
                  <a:tcPr marL="76200" marR="762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Assessment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0" dirty="0" smtClean="0"/>
                        <a:t> ½ hours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Critiquing</a:t>
                      </a:r>
                      <a:r>
                        <a:rPr lang="en-GB" baseline="0" dirty="0" smtClean="0"/>
                        <a:t> and correcting technique.  Recognising limitations and common questions</a:t>
                      </a:r>
                      <a:endParaRPr lang="en-GB" dirty="0"/>
                    </a:p>
                  </a:txBody>
                  <a:tcPr marL="76200" marR="76200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hours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 hours</a:t>
                      </a:r>
                      <a:endParaRPr lang="en-GB" dirty="0"/>
                    </a:p>
                  </a:txBody>
                  <a:tcPr marL="76200" marR="7620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6200" marR="7620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Course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1 day course: minimal training course scheduled into 1 day (6-8 hours depending on experience).</a:t>
            </a:r>
          </a:p>
          <a:p>
            <a:r>
              <a:rPr lang="en-GB" dirty="0" smtClean="0"/>
              <a:t>Two session delivery: 2 x 4.5 hours</a:t>
            </a:r>
          </a:p>
          <a:p>
            <a:r>
              <a:rPr lang="en-GB" dirty="0" smtClean="0"/>
              <a:t>Four session delivery: 2.5 hours (Unit A) /2hours (Unit B) /1.5hours (Unit C part A) /1 hour (unit C Part B)</a:t>
            </a:r>
          </a:p>
          <a:p>
            <a:r>
              <a:rPr lang="en-GB" dirty="0" smtClean="0"/>
              <a:t>For more experienced trainers a One x 4.5 hour session can be used to review or revise the course material. 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GB" dirty="0" smtClean="0"/>
              <a:t>6.  Apply for Affiliation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104"/>
                <a:gridCol w="13784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Have you........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 Tick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Assembled your team?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Identified programme co-ordinator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Identified</a:t>
                      </a:r>
                      <a:r>
                        <a:rPr lang="en-GB" baseline="0" dirty="0" smtClean="0"/>
                        <a:t> training supervisor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Identified</a:t>
                      </a:r>
                      <a:r>
                        <a:rPr lang="en-GB" baseline="0" dirty="0" smtClean="0"/>
                        <a:t> at least two instructors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Decided on your delivery options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complete Heartstart course (6</a:t>
                      </a:r>
                      <a:r>
                        <a:rPr lang="en-GB" baseline="0" dirty="0" smtClean="0"/>
                        <a:t> + lessons for 1 year group)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complete Heartstart</a:t>
                      </a:r>
                      <a:r>
                        <a:rPr lang="en-GB" baseline="0" dirty="0" smtClean="0"/>
                        <a:t> course (2 hours for S1, S3 and or S5/6)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staged/age related programme (7 sessions)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Decided</a:t>
                      </a:r>
                      <a:r>
                        <a:rPr lang="en-GB" baseline="0" dirty="0" smtClean="0"/>
                        <a:t> how your course delivery will link to the curriculum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Considered what equipment you’ll</a:t>
                      </a:r>
                      <a:r>
                        <a:rPr lang="en-GB" baseline="0" dirty="0" smtClean="0"/>
                        <a:t> need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Identified</a:t>
                      </a:r>
                      <a:r>
                        <a:rPr lang="en-GB" baseline="0" dirty="0" smtClean="0"/>
                        <a:t> a training 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Agreed your instructor training delivery options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 the guidelines for affiliated schools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</a:t>
                      </a:r>
                      <a:r>
                        <a:rPr lang="en-GB" baseline="0" dirty="0" smtClean="0"/>
                        <a:t> the guidelines on health and safety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 </a:t>
                      </a:r>
                      <a:r>
                        <a:rPr lang="en-GB" smtClean="0"/>
                        <a:t>the Heartstart </a:t>
                      </a:r>
                      <a:r>
                        <a:rPr lang="en-GB" dirty="0" smtClean="0"/>
                        <a:t>insurance policy</a:t>
                      </a:r>
                      <a:r>
                        <a:rPr lang="en-GB" baseline="0" dirty="0" smtClean="0"/>
                        <a:t> cover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 I am not yet affiliated to Heartstart I can deliver my version of the Heartstart Course (UNIT A of the training course) between today and next week).</a:t>
            </a:r>
          </a:p>
          <a:p>
            <a:r>
              <a:rPr lang="en-GB" dirty="0" smtClean="0"/>
              <a:t>Rest of Today – </a:t>
            </a:r>
          </a:p>
          <a:p>
            <a:pPr lvl="1"/>
            <a:r>
              <a:rPr lang="en-GB" dirty="0" smtClean="0"/>
              <a:t>The chain of survival</a:t>
            </a:r>
          </a:p>
          <a:p>
            <a:pPr lvl="1"/>
            <a:r>
              <a:rPr lang="en-GB" dirty="0" smtClean="0"/>
              <a:t>The conscious casualty – checking of Danger, checking for response, making a 999/112 call</a:t>
            </a:r>
          </a:p>
          <a:p>
            <a:pPr lvl="1"/>
            <a:r>
              <a:rPr lang="en-GB" dirty="0" smtClean="0"/>
              <a:t>The unconscious casualty – shouting for help, opening the airway, checking for normal breathing, recovery position, getting help from ambulance service.</a:t>
            </a:r>
          </a:p>
          <a:p>
            <a:pPr lvl="1"/>
            <a:r>
              <a:rPr lang="en-GB" dirty="0" smtClean="0"/>
              <a:t>Cardiac Arrest – compression-only CPR</a:t>
            </a:r>
          </a:p>
          <a:p>
            <a:pPr lvl="1"/>
            <a:r>
              <a:rPr lang="en-GB" dirty="0" smtClean="0"/>
              <a:t>Cardiac Arrest 2 – compressions with rescue breaths (CPR)</a:t>
            </a:r>
          </a:p>
          <a:p>
            <a:pPr lvl="1"/>
            <a:r>
              <a:rPr lang="en-GB" dirty="0" smtClean="0"/>
              <a:t>Complete and send off the AFFILIATION documentation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Dealing with suspected Heart Attack (inc signs and symptoms)</a:t>
            </a:r>
          </a:p>
          <a:p>
            <a:r>
              <a:rPr lang="en-GB" dirty="0" smtClean="0"/>
              <a:t>Choking (recognition, back blows, abdominal thrusts, choking in infants and children)</a:t>
            </a:r>
          </a:p>
          <a:p>
            <a:r>
              <a:rPr lang="en-GB" dirty="0" smtClean="0"/>
              <a:t>Serious Bleeding (dealing with serious bleeding, pressure and elevation – consequences of SHOCK)</a:t>
            </a:r>
          </a:p>
          <a:p>
            <a:r>
              <a:rPr lang="en-GB" dirty="0" smtClean="0"/>
              <a:t>Revision of Week 1</a:t>
            </a:r>
          </a:p>
          <a:p>
            <a:r>
              <a:rPr lang="en-GB" dirty="0" smtClean="0"/>
              <a:t>Update of BHF approval and Affiliation process (BRENDA)</a:t>
            </a:r>
          </a:p>
          <a:p>
            <a:r>
              <a:rPr lang="en-GB" dirty="0" smtClean="0"/>
              <a:t>Plan for Unit B and C, Tutor Assessment and the start date for course delivery.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Date the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Ayrshire BRENDA has affiliated me (MS V) as a BHF approved Training Supervisor and the school as a Heartstart institute as well as providing the necessary equipment – we will backdate the course work and begin the rest of your training for Unit B, C and your final assessment.   </a:t>
            </a:r>
            <a:endParaRPr lang="en-GB" dirty="0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Assemble the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appoint:</a:t>
            </a:r>
          </a:p>
          <a:p>
            <a:pPr lvl="1"/>
            <a:r>
              <a:rPr lang="en-GB" dirty="0" smtClean="0"/>
              <a:t>A programme co-ordinator</a:t>
            </a:r>
          </a:p>
          <a:p>
            <a:pPr lvl="1"/>
            <a:r>
              <a:rPr lang="en-GB" dirty="0" smtClean="0"/>
              <a:t>A training supervisor</a:t>
            </a:r>
          </a:p>
          <a:p>
            <a:pPr lvl="1"/>
            <a:r>
              <a:rPr lang="en-GB" dirty="0" smtClean="0"/>
              <a:t>At least two instructors (usually teachers) – in </a:t>
            </a:r>
            <a:r>
              <a:rPr lang="en-GB" dirty="0" err="1" smtClean="0"/>
              <a:t>Garnock’s</a:t>
            </a:r>
            <a:r>
              <a:rPr lang="en-GB" dirty="0" smtClean="0"/>
              <a:t> case; the guidance team.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Programme Co-ordinator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Responsible for;</a:t>
            </a:r>
          </a:p>
          <a:p>
            <a:r>
              <a:rPr lang="en-GB" dirty="0" smtClean="0"/>
              <a:t>Keeping training records</a:t>
            </a:r>
          </a:p>
          <a:p>
            <a:r>
              <a:rPr lang="en-GB" dirty="0" smtClean="0"/>
              <a:t>Keeping evidence that instructors have successfully completed instructor training course</a:t>
            </a:r>
          </a:p>
          <a:p>
            <a:r>
              <a:rPr lang="en-GB" dirty="0" smtClean="0"/>
              <a:t>Keeping in contact with BHF</a:t>
            </a:r>
          </a:p>
          <a:p>
            <a:r>
              <a:rPr lang="en-GB" dirty="0" smtClean="0"/>
              <a:t>Returning the annual re-affiliation application form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Supervisor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To ensure the highest training standards, the programme must bring in a training supervisor who is suitably qualified and experienced to train, assess and support instructors.  The training supervisor needs to be approved by the BHF.  He/she is responsible for:</a:t>
            </a:r>
          </a:p>
          <a:p>
            <a:pPr lvl="1"/>
            <a:r>
              <a:rPr lang="en-GB" dirty="0" smtClean="0"/>
              <a:t>Assessing potential instructors</a:t>
            </a:r>
          </a:p>
          <a:p>
            <a:pPr lvl="1"/>
            <a:r>
              <a:rPr lang="en-GB" dirty="0" smtClean="0"/>
              <a:t>Delivering the instructor training course</a:t>
            </a:r>
          </a:p>
          <a:p>
            <a:pPr lvl="1"/>
            <a:r>
              <a:rPr lang="en-GB" dirty="0" smtClean="0"/>
              <a:t>Issuing certificates to successful instructors</a:t>
            </a:r>
          </a:p>
          <a:p>
            <a:pPr lvl="1"/>
            <a:r>
              <a:rPr lang="en-GB" dirty="0" smtClean="0"/>
              <a:t>Providing instructor training course records to Programme Co-ordinator</a:t>
            </a:r>
          </a:p>
          <a:p>
            <a:pPr lvl="1"/>
            <a:r>
              <a:rPr lang="en-GB" dirty="0" smtClean="0"/>
              <a:t>Keeping in touch with school to support new instructors in their first few sessions</a:t>
            </a:r>
          </a:p>
          <a:p>
            <a:pPr lvl="1"/>
            <a:r>
              <a:rPr lang="en-GB" dirty="0" smtClean="0"/>
              <a:t>Organising refresher courses, annually or at least every three years.</a:t>
            </a:r>
          </a:p>
          <a:p>
            <a:pPr lvl="1"/>
            <a:r>
              <a:rPr lang="en-GB" dirty="0" smtClean="0"/>
              <a:t>Keeping the programme co-ordinator informed of progress (and difficulties)</a:t>
            </a:r>
          </a:p>
          <a:p>
            <a:pPr lvl="1"/>
            <a:r>
              <a:rPr lang="en-GB" dirty="0" smtClean="0"/>
              <a:t>Keeping the programmes up to date on resuscitation council (UK) guidelines.</a:t>
            </a:r>
          </a:p>
          <a:p>
            <a:pPr lvl="1"/>
            <a:r>
              <a:rPr lang="en-GB" dirty="0" smtClean="0"/>
              <a:t>Advising on ELS (early lifesaving skills) training</a:t>
            </a:r>
          </a:p>
          <a:p>
            <a:pPr lvl="1"/>
            <a:r>
              <a:rPr lang="en-GB" dirty="0" smtClean="0"/>
              <a:t>Overseeing the quality of ELS training.</a:t>
            </a:r>
          </a:p>
          <a:p>
            <a:pPr lvl="1"/>
            <a:endParaRPr lang="en-GB" dirty="0"/>
          </a:p>
          <a:p>
            <a:pPr lvl="1">
              <a:buNone/>
            </a:pPr>
            <a:r>
              <a:rPr lang="en-GB" dirty="0" smtClean="0"/>
              <a:t>Current BHF training supervisor for whole of Ayrshire and Arran is BRENDA (01294 323 478) can be contacted on </a:t>
            </a:r>
            <a:r>
              <a:rPr lang="en-GB" dirty="0" smtClean="0">
                <a:hlinkClick r:id="rId2"/>
              </a:rPr>
              <a:t>heartstart_ayrshire@hotmail.com</a:t>
            </a:r>
            <a:r>
              <a:rPr lang="en-GB" dirty="0" smtClean="0"/>
              <a:t> or www.heartstart/ayrshire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instructors teach the Heartstart course with help of assistants and peer tutors.</a:t>
            </a:r>
          </a:p>
          <a:p>
            <a:pPr>
              <a:buNone/>
            </a:pPr>
            <a:r>
              <a:rPr lang="en-GB" dirty="0" smtClean="0"/>
              <a:t>Only instructors who’ve been trained, assessed and approved by Scheme’s “Training Supervisor” can teach Heartstart course.</a:t>
            </a:r>
          </a:p>
          <a:p>
            <a:pPr>
              <a:buNone/>
            </a:pPr>
            <a:r>
              <a:rPr lang="en-GB" dirty="0" smtClean="0"/>
              <a:t>Recommended ratio 1:15 (although it is at the discrepancy of the instructor – higher ratio’s generally dilutes the quality of experience). 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 Decide on your course delivery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complete </a:t>
            </a:r>
            <a:r>
              <a:rPr lang="en-GB" dirty="0"/>
              <a:t>H</a:t>
            </a:r>
            <a:r>
              <a:rPr lang="en-GB" dirty="0" smtClean="0"/>
              <a:t>eartstart course</a:t>
            </a:r>
          </a:p>
          <a:p>
            <a:pPr marL="1314450" lvl="2" indent="-514350"/>
            <a:r>
              <a:rPr lang="en-GB" dirty="0" smtClean="0"/>
              <a:t>Six or more lessons to a specific year group (40-60mins)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GB" dirty="0" smtClean="0"/>
              <a:t>Intro and conscious casualty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GB" dirty="0" smtClean="0"/>
              <a:t>The unconscious casualty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GB" dirty="0" smtClean="0"/>
              <a:t>Cardiac Arrest (1)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GB" dirty="0" smtClean="0"/>
              <a:t>Cardiac Arrest (2)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GB" dirty="0" smtClean="0"/>
              <a:t>Suspected heart Attack, choking and Serious Bleeding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GB" dirty="0" smtClean="0"/>
              <a:t>Revision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Alternatively 1 x 2 hour session covering all of the above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staged/age-related programme</a:t>
            </a:r>
            <a:endParaRPr lang="en-GB" dirty="0" smtClean="0"/>
          </a:p>
          <a:p>
            <a:pPr marL="1314450" lvl="2" indent="-514350"/>
            <a:r>
              <a:rPr lang="en-GB" dirty="0" smtClean="0"/>
              <a:t>Deliver 7 staged/age related sessions; e.g. 2 lessons in S1, 2 lessons in S2, 3 lessons in S3 covering the topics detailed above.</a:t>
            </a:r>
          </a:p>
          <a:p>
            <a:pPr marL="1314450" lvl="2" indent="-514350"/>
            <a:r>
              <a:rPr lang="en-GB" dirty="0" smtClean="0"/>
              <a:t>If this is indeed the case, I would suggest a 2 hour refresher course offered in S5/6 </a:t>
            </a:r>
          </a:p>
          <a:p>
            <a:pPr marL="1314450" lvl="2" indent="-51435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 Consider what equipment is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Recommended Ratio of manikins/trainees = 1:2 </a:t>
            </a:r>
          </a:p>
          <a:p>
            <a:r>
              <a:rPr lang="en-GB" dirty="0" smtClean="0"/>
              <a:t>Recommended Maximum Ratio of instructors/trainee = 1:15 </a:t>
            </a:r>
          </a:p>
          <a:p>
            <a:r>
              <a:rPr lang="en-GB" dirty="0" smtClean="0"/>
              <a:t>BHF will provide the initial manikins free (sometimes reclaimed which are always cleaned and refurbished to a high standard)</a:t>
            </a:r>
          </a:p>
          <a:p>
            <a:r>
              <a:rPr lang="en-GB" dirty="0" smtClean="0"/>
              <a:t>BHF will provide the consumables (replacement lungs and cleaning wipes) for your first year based on the number of pupils we expect to train.</a:t>
            </a:r>
          </a:p>
          <a:p>
            <a:r>
              <a:rPr lang="en-GB" dirty="0" smtClean="0"/>
              <a:t>Once affiliated additional equipment needs to be ordered and paid for by the school.  The school is responsible for the maintenance and security of the equipment.</a:t>
            </a:r>
          </a:p>
          <a:p>
            <a:r>
              <a:rPr lang="en-GB" dirty="0" smtClean="0"/>
              <a:t>Teaching materials will be provided FREE with everything necessary to deliver the programme.  This includes;</a:t>
            </a:r>
          </a:p>
          <a:p>
            <a:pPr lvl="1"/>
            <a:r>
              <a:rPr lang="en-GB" dirty="0" smtClean="0"/>
              <a:t>Instructors guide</a:t>
            </a:r>
          </a:p>
          <a:p>
            <a:pPr lvl="1"/>
            <a:r>
              <a:rPr lang="en-GB" dirty="0" smtClean="0"/>
              <a:t>Activity cards and Skills Cards (cards and reference cards to reinforce and summarise KEY skills</a:t>
            </a:r>
          </a:p>
          <a:p>
            <a:pPr lvl="1"/>
            <a:r>
              <a:rPr lang="en-GB" dirty="0" smtClean="0"/>
              <a:t>Training DVD (BHF DVD to accompany the programme)</a:t>
            </a:r>
          </a:p>
          <a:p>
            <a:pPr lvl="1"/>
            <a:r>
              <a:rPr lang="en-GB" dirty="0" smtClean="0"/>
              <a:t>Heartstart course (step by step guide to ELS for students) </a:t>
            </a:r>
          </a:p>
          <a:p>
            <a:pPr lvl="1"/>
            <a:r>
              <a:rPr lang="en-GB" dirty="0" smtClean="0"/>
              <a:t>Poster (summarising the KEY ELS skills</a:t>
            </a:r>
          </a:p>
          <a:p>
            <a:pPr lvl="1"/>
            <a:r>
              <a:rPr lang="en-GB" dirty="0" smtClean="0"/>
              <a:t>Certificates (for each of the 3 levels of the staged/age programme and complete </a:t>
            </a:r>
            <a:r>
              <a:rPr lang="en-GB" dirty="0" err="1" smtClean="0"/>
              <a:t>heartstart</a:t>
            </a:r>
            <a:r>
              <a:rPr lang="en-GB" dirty="0" smtClean="0"/>
              <a:t> course certificate)</a:t>
            </a:r>
          </a:p>
          <a:p>
            <a:pPr lvl="1"/>
            <a:r>
              <a:rPr lang="en-GB" dirty="0" smtClean="0"/>
              <a:t>Assessment form (to help monitor students progress)</a:t>
            </a:r>
          </a:p>
          <a:p>
            <a:pPr lvl="1"/>
            <a:r>
              <a:rPr lang="en-GB" dirty="0" smtClean="0"/>
              <a:t>CD ROM of all printable material in the pack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 Find your training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Decide on a venue/room or area which will give your students plenty room to move around when they’re role playing emergency scenarios and practising ELS skills.</a:t>
            </a:r>
          </a:p>
          <a:p>
            <a:r>
              <a:rPr lang="en-GB" dirty="0" smtClean="0"/>
              <a:t>My suggestion is to have a FIRST AID classroom in the school set up with all the equipment.  Too bulky and expensive to move around from room to room.  </a:t>
            </a:r>
          </a:p>
          <a:p>
            <a:r>
              <a:rPr lang="en-GB" dirty="0" smtClean="0"/>
              <a:t>Could be used by Ms V for Electives and senior First Aid course delivery, Mr </a:t>
            </a:r>
            <a:r>
              <a:rPr lang="en-GB" dirty="0" err="1" smtClean="0"/>
              <a:t>Nimmo</a:t>
            </a:r>
            <a:r>
              <a:rPr lang="en-GB" dirty="0" smtClean="0"/>
              <a:t>/Ms V for </a:t>
            </a:r>
            <a:r>
              <a:rPr lang="en-GB" dirty="0" err="1" smtClean="0"/>
              <a:t>DofE</a:t>
            </a:r>
            <a:r>
              <a:rPr lang="en-GB" dirty="0" smtClean="0"/>
              <a:t> First Aid and expedition training , and the Guidance Team for Heartstart.   </a:t>
            </a:r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  Agree on your Instructor Training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Minimum of 4 hours (experienced first aiders) – Minimal 8 hours for instructors with little or no knowledge.</a:t>
            </a:r>
          </a:p>
          <a:p>
            <a:r>
              <a:rPr lang="en-GB" dirty="0" smtClean="0"/>
              <a:t>Ideally reassessed annually (but always within 3 years).</a:t>
            </a:r>
          </a:p>
          <a:p>
            <a:r>
              <a:rPr lang="en-GB" dirty="0" smtClean="0"/>
              <a:t>Keep it fresh (ideally schedule first training session as soon as possible after the instructor training or refresher course has been completed).</a:t>
            </a:r>
          </a:p>
          <a:p>
            <a:r>
              <a:rPr lang="en-GB" dirty="0" smtClean="0"/>
              <a:t>Suggested Instructor training course outlines are detailed overleaf;</a:t>
            </a:r>
          </a:p>
          <a:p>
            <a:r>
              <a:rPr lang="en-GB" dirty="0" smtClean="0"/>
              <a:t>Once AMPLE training is completed Training supervisor needs to complete an Instructor Assessment Form.</a:t>
            </a:r>
          </a:p>
          <a:p>
            <a:r>
              <a:rPr lang="en-GB" dirty="0" smtClean="0"/>
              <a:t>Supply cover – you can claim for supply cover cost to allow up to FOUR teacher to attend instructor training (£160 per day – maximum  of £640): You can claim up to 8 months after your affiliated.  Just send the supply cover claim form.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cal Health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TS102901024</Template>
  <TotalTime>142</TotalTime>
  <Words>1350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Medical Health 16x9</vt:lpstr>
      <vt:lpstr>BHF Heartstart </vt:lpstr>
      <vt:lpstr>1. Assemble the team</vt:lpstr>
      <vt:lpstr>Programme Co-ordinator</vt:lpstr>
      <vt:lpstr>Training Supervisor</vt:lpstr>
      <vt:lpstr>Instructors</vt:lpstr>
      <vt:lpstr>2.  Decide on your course delivery options</vt:lpstr>
      <vt:lpstr>3.  Consider what equipment is needed</vt:lpstr>
      <vt:lpstr>4.  Find your training locations</vt:lpstr>
      <vt:lpstr>5.  Agree on your Instructor Training programme</vt:lpstr>
      <vt:lpstr>Minimal Instructor Training Course</vt:lpstr>
      <vt:lpstr>Training Course Options</vt:lpstr>
      <vt:lpstr>6.  Apply for Affiliation</vt:lpstr>
      <vt:lpstr>Getting Started</vt:lpstr>
      <vt:lpstr>Next Week</vt:lpstr>
      <vt:lpstr>Back Date the training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Heartstart </dc:title>
  <dc:creator>yvonne veitch</dc:creator>
  <cp:lastModifiedBy>yvonne veitch</cp:lastModifiedBy>
  <cp:revision>2</cp:revision>
  <dcterms:created xsi:type="dcterms:W3CDTF">2013-08-20T21:19:36Z</dcterms:created>
  <dcterms:modified xsi:type="dcterms:W3CDTF">2013-08-20T23:41:43Z</dcterms:modified>
</cp:coreProperties>
</file>